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6"/>
    <a:srgbClr val="2F3A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990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802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98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05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416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581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970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058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878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841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71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10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14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Video 2" descr="Green Lock In A 3D Electronic System">
            <a:extLst>
              <a:ext uri="{FF2B5EF4-FFF2-40B4-BE49-F238E27FC236}">
                <a16:creationId xmlns:a16="http://schemas.microsoft.com/office/drawing/2014/main" id="{0B38BF25-2E65-4F74-B041-C3064E4F62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58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D71E64B-9F70-4956-A351-D707CAB0A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524" y="3205875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CD843F-1F6E-93FD-903D-C49687BA48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6257" y="5797549"/>
            <a:ext cx="3336458" cy="727687"/>
          </a:xfrm>
          <a:ln w="10160">
            <a:noFill/>
          </a:ln>
        </p:spPr>
        <p:txBody>
          <a:bodyPr anchor="b">
            <a:normAutofit fontScale="90000"/>
          </a:bodyPr>
          <a:lstStyle/>
          <a:p>
            <a:r>
              <a:rPr lang="hu-HU" sz="6000" b="1" i="0" dirty="0">
                <a:ln w="10160">
                  <a:solidFill>
                    <a:schemeClr val="bg1">
                      <a:alpha val="60000"/>
                    </a:schemeClr>
                  </a:solidFill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chivo"/>
              </a:rPr>
              <a:t>Secure ERP</a:t>
            </a:r>
            <a:endParaRPr lang="hu-HU" sz="6000" dirty="0">
              <a:ln w="10160">
                <a:solidFill>
                  <a:schemeClr val="bg1">
                    <a:alpha val="60000"/>
                  </a:schemeClr>
                </a:solidFill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A0B071-CB7F-D2D0-F21D-0023DA5501A8}"/>
              </a:ext>
            </a:extLst>
          </p:cNvPr>
          <p:cNvSpPr txBox="1"/>
          <p:nvPr/>
        </p:nvSpPr>
        <p:spPr>
          <a:xfrm>
            <a:off x="1211788" y="2971800"/>
            <a:ext cx="2552700" cy="400110"/>
          </a:xfrm>
          <a:prstGeom prst="rect">
            <a:avLst/>
          </a:prstGeom>
          <a:noFill/>
          <a:ln w="1016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2000" dirty="0">
                <a:ln w="10160">
                  <a:solidFill>
                    <a:schemeClr val="bg1">
                      <a:alpha val="6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Human Resources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1D8490-EA6D-7855-A970-57094AF218FA}"/>
              </a:ext>
            </a:extLst>
          </p:cNvPr>
          <p:cNvSpPr txBox="1"/>
          <p:nvPr/>
        </p:nvSpPr>
        <p:spPr>
          <a:xfrm>
            <a:off x="8424484" y="2971800"/>
            <a:ext cx="120015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hu-HU" sz="2000" dirty="0">
                <a:ln w="10160">
                  <a:solidFill>
                    <a:schemeClr val="bg1">
                      <a:alpha val="6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Sales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0FF5F6-C8D3-4590-207F-A8E3E4188AA1}"/>
              </a:ext>
            </a:extLst>
          </p:cNvPr>
          <p:cNvSpPr txBox="1"/>
          <p:nvPr/>
        </p:nvSpPr>
        <p:spPr>
          <a:xfrm>
            <a:off x="3764488" y="132709"/>
            <a:ext cx="4659996" cy="40011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2000" dirty="0">
                <a:ln w="10160">
                  <a:solidFill>
                    <a:schemeClr val="bg1">
                      <a:alpha val="72000"/>
                    </a:schemeClr>
                  </a:solidFill>
                </a:ln>
                <a:latin typeface="Aharoni" panose="02010803020104030203" pitchFamily="2" charset="-79"/>
                <a:cs typeface="Aharoni" panose="02010803020104030203" pitchFamily="2" charset="-79"/>
              </a:rPr>
              <a:t>Customer </a:t>
            </a:r>
            <a:r>
              <a:rPr lang="hu-HU" sz="2000" dirty="0">
                <a:ln w="10160">
                  <a:solidFill>
                    <a:schemeClr val="bg1">
                      <a:alpha val="60000"/>
                    </a:schemeClr>
                  </a:solidFill>
                </a:ln>
                <a:latin typeface="Aharoni" panose="02010803020104030203" pitchFamily="2" charset="-79"/>
                <a:cs typeface="Aharoni" panose="02010803020104030203" pitchFamily="2" charset="-79"/>
              </a:rPr>
              <a:t>Relationship</a:t>
            </a:r>
            <a:r>
              <a:rPr lang="hu-HU" sz="2000" dirty="0">
                <a:ln w="10160">
                  <a:solidFill>
                    <a:schemeClr val="bg1">
                      <a:alpha val="72000"/>
                    </a:schemeClr>
                  </a:solidFill>
                </a:ln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hu-HU" sz="2000" dirty="0">
                <a:ln w="10160">
                  <a:solidFill>
                    <a:schemeClr val="bg1">
                      <a:alpha val="6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618463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14286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9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iterate type="lt">
                                    <p:tmPct val="5543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97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8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1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mute="1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5000">
              <a:srgbClr val="878684"/>
            </a:gs>
            <a:gs pos="100000">
              <a:schemeClr val="accent1">
                <a:lumMod val="5000"/>
                <a:lumOff val="95000"/>
              </a:schemeClr>
            </a:gs>
            <a:gs pos="0">
              <a:schemeClr val="tx2">
                <a:lumMod val="90000"/>
                <a:lumOff val="1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1522D-8ECA-E4F9-198F-603892813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1350" y="-24153"/>
            <a:ext cx="5829300" cy="719921"/>
          </a:xfrm>
        </p:spPr>
        <p:txBody>
          <a:bodyPr>
            <a:normAutofit fontScale="90000"/>
          </a:bodyPr>
          <a:lstStyle/>
          <a:p>
            <a:r>
              <a:rPr lang="hu-HU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Starting the application</a:t>
            </a:r>
            <a:br>
              <a:rPr lang="hu-HU" dirty="0"/>
            </a:br>
            <a:endParaRPr lang="hu-H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B1D247-839C-1EAA-0539-9628F5745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629" y="1149131"/>
            <a:ext cx="3753374" cy="1448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387377-01AA-DA4F-D929-40A77DBFA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272" y="1887594"/>
            <a:ext cx="2271078" cy="14480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046A0F-CC8F-26CF-1D1D-3E8551BF1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909" y="4246404"/>
            <a:ext cx="4262813" cy="18107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C7829A-E4B8-EBEB-80DB-268A08E00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283" y="1702928"/>
            <a:ext cx="3753375" cy="20557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DA8333-8C42-A703-812D-612F5467A58D}"/>
              </a:ext>
            </a:extLst>
          </p:cNvPr>
          <p:cNvSpPr txBox="1"/>
          <p:nvPr/>
        </p:nvSpPr>
        <p:spPr>
          <a:xfrm>
            <a:off x="4738847" y="815386"/>
            <a:ext cx="19456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u-HU" sz="2000" i="1" dirty="0">
                <a:solidFill>
                  <a:schemeClr val="bg2"/>
                </a:solidFill>
                <a:latin typeface="Arial Black" panose="020B0A04020102020204" pitchFamily="34" charset="0"/>
              </a:rPr>
              <a:t>Main menu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93AC95-46FE-F130-2A72-EA40BF8070E2}"/>
              </a:ext>
            </a:extLst>
          </p:cNvPr>
          <p:cNvSpPr txBox="1"/>
          <p:nvPr/>
        </p:nvSpPr>
        <p:spPr>
          <a:xfrm>
            <a:off x="867965" y="1533651"/>
            <a:ext cx="21091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000" i="1" dirty="0">
                <a:solidFill>
                  <a:schemeClr val="bg2"/>
                </a:solidFill>
                <a:latin typeface="Arial Black" panose="020B0A04020102020204" pitchFamily="34" charset="0"/>
              </a:rPr>
              <a:t>CRM menu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AA8DF3-AE89-8DC6-3B18-25496520681F}"/>
              </a:ext>
            </a:extLst>
          </p:cNvPr>
          <p:cNvSpPr txBox="1"/>
          <p:nvPr/>
        </p:nvSpPr>
        <p:spPr>
          <a:xfrm>
            <a:off x="10020300" y="1333596"/>
            <a:ext cx="19623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hu-HU" sz="2000" i="1" dirty="0">
                <a:solidFill>
                  <a:schemeClr val="bg2"/>
                </a:solidFill>
                <a:latin typeface="Arial Black" panose="020B0A04020102020204" pitchFamily="34" charset="0"/>
              </a:rPr>
              <a:t>HR menu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B17FA1-0C3D-76C0-8D9B-258B372B5A1B}"/>
              </a:ext>
            </a:extLst>
          </p:cNvPr>
          <p:cNvSpPr txBox="1"/>
          <p:nvPr/>
        </p:nvSpPr>
        <p:spPr>
          <a:xfrm>
            <a:off x="4978638" y="6057156"/>
            <a:ext cx="1440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u-HU" i="1" dirty="0"/>
              <a:t>Sales menu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7DA8A40E-4A28-06F8-A758-1D3ED83947E5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rot="10800000" flipV="1">
            <a:off x="3181351" y="1873132"/>
            <a:ext cx="647279" cy="738464"/>
          </a:xfrm>
          <a:prstGeom prst="curvedConnector3">
            <a:avLst/>
          </a:prstGeom>
          <a:ln w="76200" cmpd="thinThick">
            <a:solidFill>
              <a:srgbClr val="FFC00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191471A1-A900-6232-327B-AFFCE4A1FC7E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rot="5400000">
            <a:off x="4880681" y="3421768"/>
            <a:ext cx="1649271" cy="12700"/>
          </a:xfrm>
          <a:prstGeom prst="curvedConnector3">
            <a:avLst>
              <a:gd name="adj1" fmla="val 50000"/>
            </a:avLst>
          </a:prstGeom>
          <a:ln w="76200" cmpd="dbl">
            <a:solidFill>
              <a:srgbClr val="FFC00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83404CD2-F541-65AC-1365-A2AAC5C0A3F2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7582003" y="1873132"/>
            <a:ext cx="647280" cy="857691"/>
          </a:xfrm>
          <a:prstGeom prst="curvedConnector3">
            <a:avLst>
              <a:gd name="adj1" fmla="val 50000"/>
            </a:avLst>
          </a:prstGeom>
          <a:ln w="76200" cap="flat" cmpd="thinThick">
            <a:solidFill>
              <a:srgbClr val="FFC006"/>
            </a:solidFill>
            <a:prstDash val="solid"/>
            <a:miter lim="800000"/>
            <a:headEnd w="lg" len="lg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45521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icons with text&#10;&#10;AI-generated content may be incorrect.">
            <a:extLst>
              <a:ext uri="{FF2B5EF4-FFF2-40B4-BE49-F238E27FC236}">
                <a16:creationId xmlns:a16="http://schemas.microsoft.com/office/drawing/2014/main" id="{6C666F26-1C35-CE04-4C38-F66918855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0"/>
          <a:stretch/>
        </p:blipFill>
        <p:spPr>
          <a:xfrm>
            <a:off x="-391692" y="66675"/>
            <a:ext cx="12975383" cy="6858000"/>
          </a:xfrm>
        </p:spPr>
      </p:pic>
    </p:spTree>
    <p:extLst>
      <p:ext uri="{BB962C8B-B14F-4D97-AF65-F5344CB8AC3E}">
        <p14:creationId xmlns:p14="http://schemas.microsoft.com/office/powerpoint/2010/main" val="72388752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16DB08-91AC-8879-31F2-9CB8B7D6BF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27993"/>
          <a:stretch/>
        </p:blipFill>
        <p:spPr>
          <a:xfrm>
            <a:off x="0" y="0"/>
            <a:ext cx="1800476" cy="1666875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376513-4935-4561-7854-E5C28DF69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476" y="746018"/>
            <a:ext cx="1134000" cy="108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E1A6B5-2C09-8BC7-0FE9-8C6DD7309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7436" y="1281112"/>
            <a:ext cx="1893834" cy="54490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7399222-E7DF-A4CF-18C4-9195EB58506D}"/>
              </a:ext>
            </a:extLst>
          </p:cNvPr>
          <p:cNvSpPr txBox="1"/>
          <p:nvPr/>
        </p:nvSpPr>
        <p:spPr>
          <a:xfrm>
            <a:off x="9904571" y="5057572"/>
            <a:ext cx="903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i="1" dirty="0">
                <a:latin typeface="Arial Black" panose="020B0A04020102020204" pitchFamily="34" charset="0"/>
              </a:rPr>
              <a:t>CRM</a:t>
            </a:r>
          </a:p>
        </p:txBody>
      </p:sp>
      <p:sp>
        <p:nvSpPr>
          <p:cNvPr id="28" name="Rectangle 1">
            <a:extLst>
              <a:ext uri="{FF2B5EF4-FFF2-40B4-BE49-F238E27FC236}">
                <a16:creationId xmlns:a16="http://schemas.microsoft.com/office/drawing/2014/main" id="{03930C75-864B-4C83-08FF-25C4E86579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75357"/>
            <a:ext cx="5831557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Adds new records (e.g., employee, product, or customer).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Data is entered line-by-line.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Controller validates input and the DAO stores it in the Database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Each new entry gets a unique ID for tracking and management.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0CCF83C-FECD-EBC0-3AA4-A35FA9E92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2958" y="3897970"/>
            <a:ext cx="4224751" cy="115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47353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94A67C-AB72-2ED2-EA36-6855A5B15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17"/>
            <a:ext cx="1800225" cy="16085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01033C-9C83-18CF-96A4-B004BECF24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532" b="10789"/>
          <a:stretch/>
        </p:blipFill>
        <p:spPr>
          <a:xfrm>
            <a:off x="2262058" y="752475"/>
            <a:ext cx="1069032" cy="10763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911F72-CFD3-BD61-3DBF-8962C5303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480" y="1285201"/>
            <a:ext cx="547598" cy="543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CC4DC1-D2FB-5922-46A2-CEE77F6879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1090" y="1280085"/>
            <a:ext cx="1238423" cy="548716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27A6252F-3D12-E9B3-A4E8-43903C7919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56411"/>
            <a:ext cx="5831557" cy="3990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hu-H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Retrieves data from the local file using the DAO.</a:t>
            </a:r>
            <a:endParaRPr kumimoji="0" lang="hu-HU" altLang="hu-H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hu-H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Controller sends the data to the view for display.</a:t>
            </a:r>
            <a:endParaRPr kumimoji="0" lang="hu-HU" altLang="hu-H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hu-H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Supports viewing lists or single records (e.g., customer info).</a:t>
            </a:r>
            <a:endParaRPr kumimoji="0" lang="hu-HU" altLang="hu-H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hu-H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Data is parsed and mapped into model objects.</a:t>
            </a:r>
            <a:endParaRPr kumimoji="0" lang="hu-HU" altLang="hu-H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hu-H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Keeps the ERP system updated with the latest file data.</a:t>
            </a:r>
            <a:endParaRPr kumimoji="0" lang="hu-HU" altLang="hu-H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74FE6FE-3951-470E-87F7-62B6F5EC71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3735" y="2708214"/>
            <a:ext cx="3319850" cy="18449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2836220-94FB-9126-394C-F6D266A36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7299" y="4680224"/>
            <a:ext cx="4457472" cy="15285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D94F9B8-55EE-2F6A-50C1-3350D20DCAA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708"/>
          <a:stretch/>
        </p:blipFill>
        <p:spPr>
          <a:xfrm>
            <a:off x="6762997" y="1157073"/>
            <a:ext cx="4081326" cy="14241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332345-F6B6-6F3B-C04A-06C201AD5D8B}"/>
              </a:ext>
            </a:extLst>
          </p:cNvPr>
          <p:cNvSpPr txBox="1"/>
          <p:nvPr/>
        </p:nvSpPr>
        <p:spPr>
          <a:xfrm>
            <a:off x="10463585" y="3057595"/>
            <a:ext cx="3180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i="1" dirty="0">
                <a:latin typeface="Arial Black" panose="020B0A04020102020204" pitchFamily="34" charset="0"/>
              </a:rPr>
              <a:t>CRM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2E7527-DA92-E36A-DE73-BCEBB0952761}"/>
              </a:ext>
            </a:extLst>
          </p:cNvPr>
          <p:cNvSpPr txBox="1"/>
          <p:nvPr/>
        </p:nvSpPr>
        <p:spPr>
          <a:xfrm>
            <a:off x="9982399" y="6124660"/>
            <a:ext cx="962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latin typeface="Arial Black" panose="020B0A04020102020204" pitchFamily="34" charset="0"/>
              </a:rPr>
              <a:t>Sales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EEF3AC-2CCE-E14D-913E-2653A2902FC7}"/>
              </a:ext>
            </a:extLst>
          </p:cNvPr>
          <p:cNvSpPr txBox="1"/>
          <p:nvPr/>
        </p:nvSpPr>
        <p:spPr>
          <a:xfrm>
            <a:off x="6697507" y="832472"/>
            <a:ext cx="836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latin typeface="Arial Black" panose="020B0A04020102020204" pitchFamily="34" charset="0"/>
              </a:rPr>
              <a:t>HR</a:t>
            </a:r>
          </a:p>
        </p:txBody>
      </p:sp>
    </p:spTree>
    <p:extLst>
      <p:ext uri="{BB962C8B-B14F-4D97-AF65-F5344CB8AC3E}">
        <p14:creationId xmlns:p14="http://schemas.microsoft.com/office/powerpoint/2010/main" val="3092395666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420210-1F42-9449-71D2-55874AF8EA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030" b="5932"/>
          <a:stretch/>
        </p:blipFill>
        <p:spPr>
          <a:xfrm>
            <a:off x="2943583" y="718870"/>
            <a:ext cx="1257475" cy="1152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993B0C-187A-5D1F-A5A8-7A8AA0714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786160" cy="1657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4DEC16-3218-5DDC-7342-C4DCE0193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6161" y="1295133"/>
            <a:ext cx="1257474" cy="5107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14B5DE-B323-8126-4BBA-5CED849CD53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1544"/>
          <a:stretch/>
        </p:blipFill>
        <p:spPr>
          <a:xfrm>
            <a:off x="4124325" y="1276139"/>
            <a:ext cx="476250" cy="548716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428123E4-FF09-ECA4-C82F-443BF0F84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14619"/>
            <a:ext cx="5831557" cy="3990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hu-H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Edits existing records (e.g., changing Sue’s email).</a:t>
            </a:r>
            <a:endParaRPr kumimoji="0" lang="hu-HU" altLang="hu-H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hu-H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Controller finds the target by ID and forwards the update.</a:t>
            </a:r>
            <a:endParaRPr kumimoji="0" lang="hu-HU" altLang="hu-H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hu-H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DAO loads, modifies, and saves the updated record in the file.</a:t>
            </a:r>
            <a:endParaRPr kumimoji="0" lang="hu-HU" altLang="hu-H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hu-H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Model ensures only valid fields are changed.</a:t>
            </a:r>
            <a:endParaRPr kumimoji="0" lang="hu-HU" altLang="hu-H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hu-H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Ensures data accuracy without database use.</a:t>
            </a:r>
            <a:endParaRPr kumimoji="0" lang="hu-HU" altLang="hu-H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27216CB-AEF9-AE95-389B-3CDB35802065}"/>
              </a:ext>
            </a:extLst>
          </p:cNvPr>
          <p:cNvGrpSpPr/>
          <p:nvPr/>
        </p:nvGrpSpPr>
        <p:grpSpPr>
          <a:xfrm>
            <a:off x="5550259" y="2982628"/>
            <a:ext cx="6641741" cy="1227409"/>
            <a:chOff x="5550259" y="2982628"/>
            <a:chExt cx="6641741" cy="122740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6AFEF6C-FCB8-3280-59BF-D451DBCB2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50259" y="2982628"/>
              <a:ext cx="3562339" cy="122740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C297319-BC7D-BCFA-F171-9CB58B441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58272" y="4056789"/>
              <a:ext cx="3033728" cy="11362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71D9E92-A84C-0134-A37D-73154F06A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58272" y="3056082"/>
              <a:ext cx="2982590" cy="11362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B260547-6F8B-9FDE-33C9-2262A90E2C51}"/>
                </a:ext>
              </a:extLst>
            </p:cNvPr>
            <p:cNvSpPr txBox="1"/>
            <p:nvPr/>
          </p:nvSpPr>
          <p:spPr>
            <a:xfrm>
              <a:off x="10157015" y="3462590"/>
              <a:ext cx="9248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000" i="1" dirty="0">
                  <a:latin typeface="Arial Black" panose="020B0A04020102020204" pitchFamily="34" charset="0"/>
                </a:rPr>
                <a:t>CRM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2E15E38-356D-3CB3-78EE-867925A177AC}"/>
              </a:ext>
            </a:extLst>
          </p:cNvPr>
          <p:cNvGrpSpPr/>
          <p:nvPr/>
        </p:nvGrpSpPr>
        <p:grpSpPr>
          <a:xfrm>
            <a:off x="5980772" y="848794"/>
            <a:ext cx="6026896" cy="1472236"/>
            <a:chOff x="5958632" y="844099"/>
            <a:chExt cx="6026896" cy="147223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9631838-BD77-7D7F-401F-58FCD1346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58632" y="844099"/>
              <a:ext cx="3121369" cy="147223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53F602D-511F-A8BF-000D-7EC948CC1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248417" y="2127206"/>
              <a:ext cx="2737111" cy="11121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B3EA1AD-8F7A-6C42-8C67-D587B7A0F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248417" y="929711"/>
              <a:ext cx="2737111" cy="12761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F958AA-23D5-9646-BF24-AE2D45BFA1C4}"/>
                </a:ext>
              </a:extLst>
            </p:cNvPr>
            <p:cNvSpPr txBox="1"/>
            <p:nvPr/>
          </p:nvSpPr>
          <p:spPr>
            <a:xfrm>
              <a:off x="10170708" y="1360444"/>
              <a:ext cx="10202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000" dirty="0">
                  <a:latin typeface="Arial Black" panose="020B0A04020102020204" pitchFamily="34" charset="0"/>
                </a:rPr>
                <a:t>Sales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3BD1A29-1A31-0724-18FC-8067B9466490}"/>
              </a:ext>
            </a:extLst>
          </p:cNvPr>
          <p:cNvGrpSpPr/>
          <p:nvPr/>
        </p:nvGrpSpPr>
        <p:grpSpPr>
          <a:xfrm>
            <a:off x="5603442" y="4805770"/>
            <a:ext cx="6504823" cy="1557579"/>
            <a:chOff x="5603442" y="4805770"/>
            <a:chExt cx="6504823" cy="1557579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EF5D172-23DD-A27A-1D07-899661699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603442" y="4805770"/>
              <a:ext cx="3390778" cy="1557579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3854FE1-ECF5-1C02-C877-2B4AAFDF1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094545" y="4886662"/>
              <a:ext cx="3013720" cy="11362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254B259-C66D-98F1-353F-07C50B019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080001" y="6133699"/>
              <a:ext cx="3013720" cy="14351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D25D7FE-56C5-3184-75E8-5ECDED7F88C4}"/>
                </a:ext>
              </a:extLst>
            </p:cNvPr>
            <p:cNvSpPr txBox="1"/>
            <p:nvPr/>
          </p:nvSpPr>
          <p:spPr>
            <a:xfrm>
              <a:off x="10262451" y="5366937"/>
              <a:ext cx="8367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000" dirty="0">
                  <a:latin typeface="Arial Black" panose="020B0A04020102020204" pitchFamily="34" charset="0"/>
                </a:rPr>
                <a:t>HR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9023730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EC70D7-799C-B588-6929-31028BBC1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186" y="672047"/>
            <a:ext cx="1095528" cy="1257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8CCF0C-6E54-AFAA-BA56-482567534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1800225" cy="19295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414C88-F885-2758-A508-99A55BECE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224" y="1300784"/>
            <a:ext cx="1257474" cy="5107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CCC922-9898-A9F2-55C5-DC05CDEBF41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4608"/>
          <a:stretch/>
        </p:blipFill>
        <p:spPr>
          <a:xfrm>
            <a:off x="3250368" y="1266201"/>
            <a:ext cx="562148" cy="548716"/>
          </a:xfrm>
          <a:prstGeom prst="rect">
            <a:avLst/>
          </a:prstGeom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A711A61E-ADAF-2CF6-A958-C74326C61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195117"/>
            <a:ext cx="5831557" cy="3990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hu-H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Removes a record (e.g., deleting Sue </a:t>
            </a:r>
            <a:r>
              <a:rPr kumimoji="0" lang="en-US" altLang="hu-HU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Permarket</a:t>
            </a:r>
            <a:r>
              <a:rPr kumimoji="0" lang="en-US" altLang="hu-H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) by ID.</a:t>
            </a:r>
            <a:endParaRPr kumimoji="0" lang="hu-HU" altLang="hu-H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hu-H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Controller passes the delete request to the DAO.</a:t>
            </a:r>
            <a:endParaRPr kumimoji="0" lang="hu-HU" altLang="hu-H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hu-H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DAO finds and removes the record from the file.</a:t>
            </a:r>
            <a:endParaRPr kumimoji="0" lang="hu-HU" altLang="hu-H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hu-H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File is then overwritten without the deleted data.</a:t>
            </a:r>
            <a:endParaRPr kumimoji="0" lang="hu-HU" altLang="hu-H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hu-H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Safely clears </a:t>
            </a: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custom </a:t>
            </a:r>
            <a:r>
              <a:rPr kumimoji="0" lang="en-US" altLang="hu-H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entries from the ERP system.</a:t>
            </a:r>
            <a:endParaRPr kumimoji="0" lang="hu-HU" altLang="hu-H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A1DD21A-26E5-0470-F8E2-D9D412842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5749236" cy="92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492276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4000">
              <a:srgbClr val="878684"/>
            </a:gs>
            <a:gs pos="0">
              <a:schemeClr val="accent1">
                <a:lumMod val="5000"/>
                <a:lumOff val="95000"/>
              </a:schemeClr>
            </a:gs>
            <a:gs pos="100000">
              <a:schemeClr val="tx2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F114A-E200-0C04-6C65-062F0FE9A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-78867"/>
            <a:ext cx="11155680" cy="707517"/>
          </a:xfrm>
        </p:spPr>
        <p:txBody>
          <a:bodyPr>
            <a:normAutofit fontScale="90000"/>
          </a:bodyPr>
          <a:lstStyle/>
          <a:p>
            <a:pPr algn="ctr"/>
            <a:r>
              <a:rPr lang="hu-HU" dirty="0">
                <a:latin typeface="Arial Black" panose="020B0A04020102020204" pitchFamily="34" charset="0"/>
              </a:rPr>
              <a:t>Other difficulties/points of interest</a:t>
            </a:r>
          </a:p>
        </p:txBody>
      </p:sp>
      <p:pic>
        <p:nvPicPr>
          <p:cNvPr id="7" name="Picture 6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467B2560-6DB9-6C96-0A04-2FFCD8C3A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23" y="2519746"/>
            <a:ext cx="4482465" cy="28341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6C3032-BD55-D91E-1305-BC1D1A8C7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" y="5488867"/>
            <a:ext cx="4929679" cy="1319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AC58291-4196-7A8E-6531-D3724A07C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686" y="1676889"/>
            <a:ext cx="2743214" cy="45899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735DCE-025C-B944-CBE8-D18602FC66E5}"/>
              </a:ext>
            </a:extLst>
          </p:cNvPr>
          <p:cNvSpPr txBox="1"/>
          <p:nvPr/>
        </p:nvSpPr>
        <p:spPr>
          <a:xfrm>
            <a:off x="422315" y="1676889"/>
            <a:ext cx="49296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>
                <a:latin typeface="Arial" panose="020B0604020202020204" pitchFamily="34" charset="0"/>
                <a:cs typeface="Arial" panose="020B0604020202020204" pitchFamily="34" charset="0"/>
              </a:rPr>
              <a:t>Finding employees based on whether their birthday is in the next 14 days or not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CA1E00-C732-A1F7-9AE3-83C675191137}"/>
              </a:ext>
            </a:extLst>
          </p:cNvPr>
          <p:cNvSpPr txBox="1"/>
          <p:nvPr/>
        </p:nvSpPr>
        <p:spPr>
          <a:xfrm>
            <a:off x="8439136" y="1066257"/>
            <a:ext cx="1638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String indexing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AF6196-6C8D-BC95-B12A-A710287692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2423" y="6350989"/>
            <a:ext cx="1171739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108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4000">
              <a:schemeClr val="tx1">
                <a:lumMod val="75000"/>
                <a:lumOff val="25000"/>
              </a:schemeClr>
            </a:gs>
            <a:gs pos="100000">
              <a:schemeClr val="tx1"/>
            </a:gs>
            <a:gs pos="0">
              <a:schemeClr val="tx2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867BB-78D9-A7F5-B8F8-C5C7D03CC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711708"/>
            <a:ext cx="11155680" cy="802767"/>
          </a:xfrm>
        </p:spPr>
        <p:txBody>
          <a:bodyPr/>
          <a:lstStyle/>
          <a:p>
            <a:pPr algn="ctr"/>
            <a:r>
              <a:rPr lang="hu-HU" dirty="0">
                <a:solidFill>
                  <a:schemeClr val="bg1"/>
                </a:solidFill>
                <a:latin typeface="Arial Black" panose="020B0A04020102020204" pitchFamily="34" charset="0"/>
              </a:rPr>
              <a:t>Thank you for your attention!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78CD82-FCE3-AC46-798D-63B6E2A60E95}"/>
              </a:ext>
            </a:extLst>
          </p:cNvPr>
          <p:cNvSpPr txBox="1">
            <a:spLocks/>
          </p:cNvSpPr>
          <p:nvPr/>
        </p:nvSpPr>
        <p:spPr>
          <a:xfrm>
            <a:off x="1975104" y="3228022"/>
            <a:ext cx="8241792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3600" b="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Please feel free to ask any questions!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9A3489B-A225-772C-E976-20BDE6439528}"/>
              </a:ext>
            </a:extLst>
          </p:cNvPr>
          <p:cNvSpPr txBox="1">
            <a:spLocks/>
          </p:cNvSpPr>
          <p:nvPr/>
        </p:nvSpPr>
        <p:spPr>
          <a:xfrm>
            <a:off x="1975104" y="6404610"/>
            <a:ext cx="8241792" cy="3390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1600" b="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Created by: Zoli, Huni, Dani, Szabi</a:t>
            </a:r>
          </a:p>
        </p:txBody>
      </p:sp>
    </p:spTree>
    <p:extLst>
      <p:ext uri="{BB962C8B-B14F-4D97-AF65-F5344CB8AC3E}">
        <p14:creationId xmlns:p14="http://schemas.microsoft.com/office/powerpoint/2010/main" val="247083915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275</Words>
  <Application>Microsoft Office PowerPoint</Application>
  <PresentationFormat>Widescreen</PresentationFormat>
  <Paragraphs>41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Aharoni</vt:lpstr>
      <vt:lpstr>Archivo</vt:lpstr>
      <vt:lpstr>Arial</vt:lpstr>
      <vt:lpstr>Arial Black</vt:lpstr>
      <vt:lpstr>Bierstadt</vt:lpstr>
      <vt:lpstr>GestaltVTI</vt:lpstr>
      <vt:lpstr>Secure ERP</vt:lpstr>
      <vt:lpstr>Starting the application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difficulties/points of interest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 SMONK</dc:creator>
  <cp:lastModifiedBy>HU SMONK</cp:lastModifiedBy>
  <cp:revision>2</cp:revision>
  <dcterms:created xsi:type="dcterms:W3CDTF">2025-05-29T15:17:04Z</dcterms:created>
  <dcterms:modified xsi:type="dcterms:W3CDTF">2025-05-29T19:49:28Z</dcterms:modified>
</cp:coreProperties>
</file>